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1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57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311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2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7-19T14:15:59.420"/>
    </inkml:context>
    <inkml:brush xml:id="br0">
      <inkml:brushProperty name="width" value="0.03333" units="cm"/>
      <inkml:brushProperty name="height" value="0.03333" units="cm"/>
      <inkml:brushProperty name="color" value="#FFFFFF"/>
      <inkml:brushProperty name="ignorePressure" value="1"/>
    </inkml:brush>
  </inkml:definitions>
  <inkml:trace contextRef="#ctx0" brushRef="#br0">2485 3810</inkml:trace>
  <inkml:trace contextRef="#ctx0" brushRef="#br0" timeOffset="25951">5110 3979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7-19T14:16:07.499"/>
    </inkml:context>
    <inkml:brush xml:id="br0">
      <inkml:brushProperty name="width" value="0.03333" units="cm"/>
      <inkml:brushProperty name="height" value="0.03333" units="cm"/>
      <inkml:brushProperty name="color" value="#FFFFFF"/>
      <inkml:brushProperty name="ignorePressure" value="1"/>
    </inkml:brush>
  </inkml:definitions>
  <inkml:trace contextRef="#ctx0" brushRef="#br0">805 410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D230B-B879-4823-B022-1EEBB24A6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19C5ED-8C05-4494-A945-B4859B646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E7C346-8677-4EE5-B4BB-4D966B9D7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F075-B348-4BBB-AD77-7DD12E804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95B7F-B5EE-41B3-A71E-A57DE8826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09A55E-5E3E-4662-9567-B1369EFC1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96DE7-D293-4436-A654-1A3FA326E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30CC9-00F3-4359-A3DB-3B7926C370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79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22B220-A804-4279-B763-0EDBF7DFB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0CCF8D-80F8-40C3-89DC-BB887710FA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F35187-80F0-4967-82FF-70FA2B950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62B4-EE5D-4C80-800B-47D29ADDF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59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A9BA7-5AA1-4FFD-B9EA-0F5ABCDDA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DE600-96FE-42A3-9AF5-5215C2150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F9AF83-BBDE-4824-915D-C611C6D456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48D4-6058-4E8D-9879-F76A3BCC1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29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DCA0D2-EBB6-47BE-8FE9-065FC5D04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8DF1E3-8C84-4E21-96B6-47AD93D8A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E0D6F-7180-4D1F-8FF2-31AB632D1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119C8-2171-4612-A59D-B26BEBD5C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5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C59DFA-84A7-4579-B150-287AD4663C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F28C77-D61A-4545-A698-2F6AB825F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611C5-650E-49D8-9358-CEBFB48D4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8918-C410-435E-BF72-417EA94B9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41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FD41B7-B64B-4FEA-BE9B-B9F97341A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1FD107-1684-4C17-91A3-48A6E0F7C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E4BAB5-7CD3-4AAD-BE38-281E89A3A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9EF8-4939-472D-AF69-F29C47566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21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38D43B-F473-4CB6-A017-16C528BAE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D0574-7FE7-4A66-85D4-3CAB48833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730169-9174-4633-9178-8B0E1D22B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C900-EEC4-4611-B83A-C52170DDE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22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FA5583-CAC6-4543-B115-E94A5B0A4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26B4DA-9D3B-4208-B8F9-F17772595B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EE5283-39CB-44DE-856F-60877A49E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63EC4-5751-4760-81E1-75042FF6D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92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F45B-3E47-4440-9AF0-DA1F59D05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174F11-3D3C-40B6-A16A-F9617A570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197C69-9EB4-401D-9FE7-D21C41BCD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73AB-92A2-40AD-89F6-556E7D2FB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5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5206B-51D2-49B9-8DDF-61DDAA2AC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F1B12-CF42-4060-8899-AA0AFECAA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293B8-AD3D-4AB3-A30B-0245BCB86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71749-B1D6-4F37-B44D-4BD42449B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43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C69731-9A78-4E0D-871C-69A1C314B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C80C3C-E9A2-4C46-B499-AFADEF98F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67DF0E-F9EC-4E49-BA76-D687567B03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F56394-C96E-44E8-A643-2AD8B98EC4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0EC02C-E455-4261-B276-D7C20F5567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4C5F9B9-6ECE-40BE-ACE4-DA9BB97F9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7.xml"/><Relationship Id="rId3" Type="http://schemas.openxmlformats.org/officeDocument/2006/relationships/slide" Target="slide7.xml"/><Relationship Id="rId21" Type="http://schemas.openxmlformats.org/officeDocument/2006/relationships/slide" Target="slide26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2.xml"/><Relationship Id="rId2" Type="http://schemas.openxmlformats.org/officeDocument/2006/relationships/slide" Target="slide2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20.xml"/><Relationship Id="rId23" Type="http://schemas.openxmlformats.org/officeDocument/2006/relationships/slide" Target="slide11.xml"/><Relationship Id="rId28" Type="http://schemas.openxmlformats.org/officeDocument/2006/relationships/customXml" Target="../ink/ink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31" Type="http://schemas.openxmlformats.org/officeDocument/2006/relationships/image" Target="../media/image2.png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Relationship Id="rId27" Type="http://schemas.openxmlformats.org/officeDocument/2006/relationships/slide" Target="slide54.xml"/><Relationship Id="rId30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9" name="Group 91">
            <a:extLst>
              <a:ext uri="{FF2B5EF4-FFF2-40B4-BE49-F238E27FC236}">
                <a16:creationId xmlns:a16="http://schemas.microsoft.com/office/drawing/2014/main" id="{5C031A1A-19D5-4123-B1F1-02EC23E89713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914400"/>
          <a:ext cx="7620000" cy="469265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59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History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Parli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Important Members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Initiate to Member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National Fraternity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1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" action="ppaction://hlinksldjump"/>
                        </a:rPr>
                        <a:t>200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3" action="ppaction://hlinksldjump"/>
                        </a:rPr>
                        <a:t>200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4" action="ppaction://hlinksldjump"/>
                        </a:rPr>
                        <a:t>200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5" action="ppaction://hlinksldjump"/>
                        </a:rPr>
                        <a:t>200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6" action="ppaction://hlinksldjump"/>
                        </a:rPr>
                        <a:t>200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7" action="ppaction://hlinksldjump"/>
                        </a:rPr>
                        <a:t>400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8" action="ppaction://hlinksldjump"/>
                        </a:rPr>
                        <a:t>400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9" action="ppaction://hlinksldjump"/>
                        </a:rPr>
                        <a:t>400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0" action="ppaction://hlinksldjump"/>
                        </a:rPr>
                        <a:t>400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1" action="ppaction://hlinksldjump"/>
                        </a:rPr>
                        <a:t>400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2" action="ppaction://hlinksldjump"/>
                        </a:rPr>
                        <a:t>600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3" action="ppaction://hlinksldjump"/>
                        </a:rPr>
                        <a:t>600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4" action="ppaction://hlinksldjump"/>
                        </a:rPr>
                        <a:t>600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5" action="ppaction://hlinksldjump"/>
                        </a:rPr>
                        <a:t>600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6" action="ppaction://hlinksldjump"/>
                        </a:rPr>
                        <a:t>600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2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7" action="ppaction://hlinksldjump"/>
                        </a:rPr>
                        <a:t>800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8" action="ppaction://hlinksldjump"/>
                        </a:rPr>
                        <a:t>800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19" action="ppaction://hlinksldjump"/>
                        </a:rPr>
                        <a:t>800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0" action="ppaction://hlinksldjump"/>
                        </a:rPr>
                        <a:t>800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1" action="ppaction://hlinksldjump"/>
                        </a:rPr>
                        <a:t>800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2" action="ppaction://hlinksldjump"/>
                        </a:rPr>
                        <a:t>1000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3" action="ppaction://hlinksldjump"/>
                        </a:rPr>
                        <a:t>1000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4" action="ppaction://hlinksldjump"/>
                        </a:rPr>
                        <a:t>1000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5" action="ppaction://hlinksldjump"/>
                        </a:rPr>
                        <a:t>1000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hlinkClick r:id="rId26" action="ppaction://hlinksldjump"/>
                        </a:rPr>
                        <a:t>1000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94" name="Rectangle 66">
            <a:extLst>
              <a:ext uri="{FF2B5EF4-FFF2-40B4-BE49-F238E27FC236}">
                <a16:creationId xmlns:a16="http://schemas.microsoft.com/office/drawing/2014/main" id="{068FC0DC-A04A-4A41-B632-97D3FB6B7F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 anchor="ctr"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Verdana" panose="020B0604030504040204" pitchFamily="34" charset="0"/>
              </a:rPr>
              <a:t>Phi Sigma Pi Jeopardy</a:t>
            </a:r>
          </a:p>
        </p:txBody>
      </p:sp>
      <p:sp>
        <p:nvSpPr>
          <p:cNvPr id="2095" name="Text Box 92">
            <a:extLst>
              <a:ext uri="{FF2B5EF4-FFF2-40B4-BE49-F238E27FC236}">
                <a16:creationId xmlns:a16="http://schemas.microsoft.com/office/drawing/2014/main" id="{18DAC54B-A989-4E35-B2EE-021F4180E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791200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  <a:hlinkClick r:id="rId27" action="ppaction://hlinksldjump"/>
              </a:rPr>
              <a:t>Final Jeopardy</a:t>
            </a:r>
            <a:endParaRPr lang="en-US" altLang="en-US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11791F-FB55-4791-AA8F-8B31C408D3BD}"/>
                  </a:ext>
                </a:extLst>
              </p14:cNvPr>
              <p14:cNvContentPartPr/>
              <p14:nvPr/>
            </p14:nvContentPartPr>
            <p14:xfrm>
              <a:off x="-1717200" y="2631440"/>
              <a:ext cx="945120" cy="61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11791F-FB55-4791-AA8F-8B31C408D3B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-1723318" y="2625320"/>
                <a:ext cx="956637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79BF88F-0D7F-4458-B018-69CC85F52DE2}"/>
                  </a:ext>
                </a:extLst>
              </p14:cNvPr>
              <p14:cNvContentPartPr/>
              <p14:nvPr/>
            </p14:nvContentPartPr>
            <p14:xfrm>
              <a:off x="-2926080" y="182720"/>
              <a:ext cx="240" cy="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79BF88F-0D7F-4458-B018-69CC85F52DE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-2930160" y="178640"/>
                <a:ext cx="7920" cy="7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AB325AC8-4E81-4977-ABA3-6727564113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76400"/>
            <a:ext cx="6400800" cy="37338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True/False:</a:t>
            </a: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Pro/Con debate gives everyone a voice in the discussion.</a:t>
            </a: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80206202-FC9B-4C4B-86D8-DE51566C0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1B3BE837-4EED-40A9-B822-8BE15A41CE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In a typical agenda, what item usually comes last?</a:t>
            </a:r>
            <a:endParaRPr lang="en-US" sz="4400" dirty="0">
              <a:solidFill>
                <a:schemeClr val="bg1"/>
              </a:solidFill>
              <a:latin typeface="Symbol" charset="0"/>
              <a:ea typeface="ＭＳ Ｐゴシック" charset="0"/>
              <a:cs typeface="+mn-cs"/>
            </a:endParaRPr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id="{8767525A-3557-46CD-AD95-80F761E1B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FACE61DF-CDB7-4C37-A919-B291B09DD5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1371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Elected in 1980, this Member of the Alpha Alpha Chapter was the first female National Officer.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3A32890A-B0C8-47C1-B121-E86A2D88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1606F39-31EF-4553-A112-3DDF9A6FB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04800"/>
            <a:ext cx="72390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During his tenure as President, the Fraternity grew to include 70 active Chapters, a national budget over half a million dollars, a state of the art National Headquarters, seven National Staff, and a rejuvenated, diverse Brotherhood.</a:t>
            </a:r>
            <a:endParaRPr lang="en-US" sz="3600" dirty="0">
              <a:solidFill>
                <a:schemeClr val="bg1"/>
              </a:solidFill>
              <a:latin typeface="Symbol" charset="0"/>
              <a:ea typeface="ＭＳ Ｐゴシック" charset="0"/>
              <a:cs typeface="+mn-cs"/>
            </a:endParaRPr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0EA66369-DAC0-4BA5-938C-8620CF93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F35ED080-4F5E-40E1-84C7-560B1DCA72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76962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This Founding Father served as Central Regional Director for Phi Sigma Pi from 1931-1935 and now has an Award for Excellence in Scholarship and Programming named in his honor.</a:t>
            </a:r>
            <a:endParaRPr lang="en-US" sz="4400" dirty="0">
              <a:solidFill>
                <a:schemeClr val="bg1"/>
              </a:solidFill>
              <a:latin typeface="Symbol" charset="0"/>
              <a:ea typeface="ＭＳ Ｐゴシック" charset="0"/>
              <a:cs typeface="+mn-cs"/>
            </a:endParaRPr>
          </a:p>
        </p:txBody>
      </p:sp>
      <p:sp>
        <p:nvSpPr>
          <p:cNvPr id="15363" name="Text Box 5">
            <a:extLst>
              <a:ext uri="{FF2B5EF4-FFF2-40B4-BE49-F238E27FC236}">
                <a16:creationId xmlns:a16="http://schemas.microsoft.com/office/drawing/2014/main" id="{DECB525A-A8ED-46E8-AEC9-AD09CF026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D7C5FCA-D99E-4D60-97FA-139D1DE0F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This member was a Founding Father and the first recipient of the Distinguished Service Key, the highest honor bestowed on a Member.</a:t>
            </a:r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A1C3B87D-48AD-455C-B907-E57D07603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8B2A0506-DC1C-46A8-A36A-C7B728FAB4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1447800"/>
            <a:ext cx="6400800" cy="22860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The Outstanding Chapter Award is named after this former Sigma Chapter Advisor.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45CCF715-A749-4BAA-BA88-E46AC51A1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33D2DB15-256F-4337-AC50-5E83E365AF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762000"/>
            <a:ext cx="8077200" cy="35814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Verdana" panose="020B0604030504040204" pitchFamily="34" charset="0"/>
              </a:rPr>
              <a:t>This policy states, “Alcohol and/or illicit use of controlled substances shall be strictly prohibited at</a:t>
            </a:r>
            <a:r>
              <a:rPr lang="mr-IN" altLang="en-US" sz="4000">
                <a:solidFill>
                  <a:schemeClr val="bg1"/>
                </a:solidFill>
                <a:latin typeface="Verdana" panose="020B0604030504040204" pitchFamily="34" charset="0"/>
              </a:rPr>
              <a:t>…</a:t>
            </a:r>
            <a:r>
              <a:rPr lang="en-US" altLang="en-US" sz="4000">
                <a:solidFill>
                  <a:schemeClr val="bg1"/>
                </a:solidFill>
                <a:latin typeface="Verdana" panose="020B0604030504040204" pitchFamily="34" charset="0"/>
              </a:rPr>
              <a:t>any event planned for or by the Initiates and/or Potential New Members during the Recruitment and Initiation Period.”</a:t>
            </a:r>
          </a:p>
        </p:txBody>
      </p:sp>
      <p:sp>
        <p:nvSpPr>
          <p:cNvPr id="18435" name="Text Box 5">
            <a:extLst>
              <a:ext uri="{FF2B5EF4-FFF2-40B4-BE49-F238E27FC236}">
                <a16:creationId xmlns:a16="http://schemas.microsoft.com/office/drawing/2014/main" id="{699B4BF8-FB26-4562-A8AB-B4B429E71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0796824-36DD-4318-8D42-81C323985F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This should be worn throughout the Initiation Program and returned to the Chapter upon Induction.</a:t>
            </a:r>
          </a:p>
        </p:txBody>
      </p:sp>
      <p:sp>
        <p:nvSpPr>
          <p:cNvPr id="19459" name="Text Box 5">
            <a:extLst>
              <a:ext uri="{FF2B5EF4-FFF2-40B4-BE49-F238E27FC236}">
                <a16:creationId xmlns:a16="http://schemas.microsoft.com/office/drawing/2014/main" id="{EF08478E-17C6-4E93-A107-5430C6988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59E5835B-C8CE-41EC-BA6A-796187740A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600200"/>
            <a:ext cx="7620000" cy="37338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This piece of jewelry includes the three Greek letters of the Fraternity linked diagonally.</a:t>
            </a:r>
          </a:p>
        </p:txBody>
      </p:sp>
      <p:sp>
        <p:nvSpPr>
          <p:cNvPr id="20483" name="Text Box 5">
            <a:extLst>
              <a:ext uri="{FF2B5EF4-FFF2-40B4-BE49-F238E27FC236}">
                <a16:creationId xmlns:a16="http://schemas.microsoft.com/office/drawing/2014/main" id="{7E736D20-9DB8-440E-BD1F-26C4D4943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17EBF8F-0B7D-4CBB-8D9C-3BB5BFB2D6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6400800" cy="3505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Phi Sigma Pi was established at the State Teachers College at Warrensburg, MO which is now known as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3B46CCBF-7ADB-416F-9A9E-2AD52ECE9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E96168B1-1290-4ACC-A0A7-402009113F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Following Induction, a new Member will receive this item as certification of membership into Phi Sigma Pi.</a:t>
            </a: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8B38FD4-3787-49A3-9E74-075DBE78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D6ADFDC0-2E01-4570-8DB6-CABE595A0C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"/>
            <a:ext cx="7848600" cy="3124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Hazing is any action or situation that recklessly or intentionally endangers the ____, ______, or ______ health or safety of any individual, regardless of the person’s willingness to participate.</a:t>
            </a:r>
          </a:p>
        </p:txBody>
      </p:sp>
      <p:sp>
        <p:nvSpPr>
          <p:cNvPr id="22531" name="Text Box 5">
            <a:extLst>
              <a:ext uri="{FF2B5EF4-FFF2-40B4-BE49-F238E27FC236}">
                <a16:creationId xmlns:a16="http://schemas.microsoft.com/office/drawing/2014/main" id="{226686A8-ABE2-48AF-80DC-7665A646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5D3821AA-ABE4-45EB-80C6-E5494D35B1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153400" cy="3505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What is the supreme legislative body of the National Fraternity?</a:t>
            </a:r>
          </a:p>
        </p:txBody>
      </p:sp>
      <p:sp>
        <p:nvSpPr>
          <p:cNvPr id="23555" name="Text Box 5">
            <a:extLst>
              <a:ext uri="{FF2B5EF4-FFF2-40B4-BE49-F238E27FC236}">
                <a16:creationId xmlns:a16="http://schemas.microsoft.com/office/drawing/2014/main" id="{E142CC1E-8DCC-4102-954C-826814CE7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763DA9F2-99D8-4946-A183-7BD7A6A8D8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2362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Each Chapter is required to send one _______ to Grand Chapter to vote on Fraternity business.</a:t>
            </a:r>
          </a:p>
        </p:txBody>
      </p:sp>
      <p:sp>
        <p:nvSpPr>
          <p:cNvPr id="24579" name="Text Box 5">
            <a:extLst>
              <a:ext uri="{FF2B5EF4-FFF2-40B4-BE49-F238E27FC236}">
                <a16:creationId xmlns:a16="http://schemas.microsoft.com/office/drawing/2014/main" id="{98FE9473-3BCC-4840-BC18-24630C45A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03B65810-0C24-4FA4-AF93-38BC714144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What is the name of the Nationally recognized certification program sponsored by the Phi Sigma Pi Foundation? </a:t>
            </a:r>
          </a:p>
        </p:txBody>
      </p:sp>
      <p:sp>
        <p:nvSpPr>
          <p:cNvPr id="25603" name="Text Box 5">
            <a:extLst>
              <a:ext uri="{FF2B5EF4-FFF2-40B4-BE49-F238E27FC236}">
                <a16:creationId xmlns:a16="http://schemas.microsoft.com/office/drawing/2014/main" id="{B16E311A-984F-436D-BC65-C247A8FDC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A3F77415-8189-4094-A2DD-417D5AA069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1524000"/>
            <a:ext cx="7848600" cy="39624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The name of Phi Sigma Pi’s National Philanthropic Partner, Hugh O’Brian Youth Leadership, is commonly abbreviated as _______.</a:t>
            </a:r>
          </a:p>
        </p:txBody>
      </p:sp>
      <p:sp>
        <p:nvSpPr>
          <p:cNvPr id="26627" name="Text Box 5">
            <a:extLst>
              <a:ext uri="{FF2B5EF4-FFF2-40B4-BE49-F238E27FC236}">
                <a16:creationId xmlns:a16="http://schemas.microsoft.com/office/drawing/2014/main" id="{D7889E6A-0DB8-4192-BCD2-FC7D2A654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7">
            <a:extLst>
              <a:ext uri="{FF2B5EF4-FFF2-40B4-BE49-F238E27FC236}">
                <a16:creationId xmlns:a16="http://schemas.microsoft.com/office/drawing/2014/main" id="{1996E07A-ECC7-4E40-9F1A-B756D518C3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0638"/>
            <a:ext cx="7772400" cy="4572000"/>
          </a:xfrm>
        </p:spPr>
        <p:txBody>
          <a:bodyPr/>
          <a:lstStyle/>
          <a:p>
            <a:pPr eaLnBrk="1" hangingPunct="1"/>
            <a:endParaRPr lang="en-US" altLang="en-US" sz="440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This word meaning “under the rose” was given to the name of a fund started to help Members who have found themselves in challenging financial times.</a:t>
            </a:r>
          </a:p>
        </p:txBody>
      </p:sp>
      <p:sp>
        <p:nvSpPr>
          <p:cNvPr id="27651" name="Text Box 1029">
            <a:extLst>
              <a:ext uri="{FF2B5EF4-FFF2-40B4-BE49-F238E27FC236}">
                <a16:creationId xmlns:a16="http://schemas.microsoft.com/office/drawing/2014/main" id="{05000B70-A11B-4B95-92A4-4C5A7364D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D829F9EB-BBCD-43E6-9F1F-0A86D0453D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229600" cy="36576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True/False:</a:t>
            </a:r>
          </a:p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The Awards Banquet is one of the activities that Members can participate in at the National Convention.</a:t>
            </a:r>
          </a:p>
        </p:txBody>
      </p:sp>
      <p:sp>
        <p:nvSpPr>
          <p:cNvPr id="28675" name="Text Box 6">
            <a:extLst>
              <a:ext uri="{FF2B5EF4-FFF2-40B4-BE49-F238E27FC236}">
                <a16:creationId xmlns:a16="http://schemas.microsoft.com/office/drawing/2014/main" id="{206BF003-85AC-4240-BE88-563B39CE4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>
            <a:extLst>
              <a:ext uri="{FF2B5EF4-FFF2-40B4-BE49-F238E27FC236}">
                <a16:creationId xmlns:a16="http://schemas.microsoft.com/office/drawing/2014/main" id="{51967025-1F25-4ABD-A1FB-8E0724C8E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4864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9699" name="Text Box 9">
            <a:extLst>
              <a:ext uri="{FF2B5EF4-FFF2-40B4-BE49-F238E27FC236}">
                <a16:creationId xmlns:a16="http://schemas.microsoft.com/office/drawing/2014/main" id="{9FCFA569-CBC1-40AD-B2D8-016328EDA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76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University of Central Missouri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>
            <a:extLst>
              <a:ext uri="{FF2B5EF4-FFF2-40B4-BE49-F238E27FC236}">
                <a16:creationId xmlns:a16="http://schemas.microsoft.com/office/drawing/2014/main" id="{16F756D3-F133-40AC-8D9B-F634BE043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102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CEEE60CE-131B-48E3-9C8C-604E6FBD5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Hendricks,</a:t>
            </a:r>
            <a:b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Phillips, McClure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73D5C7F-E84C-48DC-8F2A-54E1C36256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These men are considered the Founding Fathers of Phi Sigma Pi</a:t>
            </a:r>
            <a:endParaRPr lang="en-US" sz="4400" dirty="0">
              <a:solidFill>
                <a:schemeClr val="bg1"/>
              </a:solidFill>
              <a:latin typeface="Symbol" charset="0"/>
              <a:ea typeface="ＭＳ Ｐゴシック" charset="0"/>
              <a:cs typeface="+mn-cs"/>
            </a:endParaRP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89D9B1F0-0BE7-45C7-9820-18D1D40AE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>
            <a:extLst>
              <a:ext uri="{FF2B5EF4-FFF2-40B4-BE49-F238E27FC236}">
                <a16:creationId xmlns:a16="http://schemas.microsoft.com/office/drawing/2014/main" id="{EF2550DD-4454-4531-8A5F-BE818FB76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562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31747" name="Text Box 9">
            <a:extLst>
              <a:ext uri="{FF2B5EF4-FFF2-40B4-BE49-F238E27FC236}">
                <a16:creationId xmlns:a16="http://schemas.microsoft.com/office/drawing/2014/main" id="{6785110B-F6C9-4E10-B982-61E2A5C7C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0"/>
            <a:ext cx="571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Scholarship, Leadership and Fellowship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B2B7CCE-AA93-49EA-98C9-73A15E6E7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2015</a:t>
            </a:r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43E323E5-8EF2-447F-9AF2-61C599B0B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86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>
            <a:extLst>
              <a:ext uri="{FF2B5EF4-FFF2-40B4-BE49-F238E27FC236}">
                <a16:creationId xmlns:a16="http://schemas.microsoft.com/office/drawing/2014/main" id="{6F2F8183-E518-4E75-8B4F-5937AADE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33795" name="Text Box 8">
            <a:extLst>
              <a:ext uri="{FF2B5EF4-FFF2-40B4-BE49-F238E27FC236}">
                <a16:creationId xmlns:a16="http://schemas.microsoft.com/office/drawing/2014/main" id="{83C66BBF-4002-4F34-916C-4FC6738F0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February 14, 1916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A02D63E-E4EC-4D66-9115-04BA56E20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a. </a:t>
            </a:r>
            <a:b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Meetings run smoothly</a:t>
            </a:r>
          </a:p>
        </p:txBody>
      </p:sp>
      <p:sp>
        <p:nvSpPr>
          <p:cNvPr id="34819" name="Text Box 4">
            <a:extLst>
              <a:ext uri="{FF2B5EF4-FFF2-40B4-BE49-F238E27FC236}">
                <a16:creationId xmlns:a16="http://schemas.microsoft.com/office/drawing/2014/main" id="{0E146F3A-9875-49B1-A54E-9DEEC81E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3340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72B3A76-C1CC-4FEC-9C5E-CF4AD276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Robert’s Rules of Order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CD1DF017-E656-4510-89B9-0D4F7646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33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77C6ACB-56AD-46D8-ADB6-5B51EBD85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4478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Call to Order</a:t>
            </a:r>
            <a:endParaRPr lang="en-US" altLang="en-US" sz="4800" i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C1B80260-CDDD-43B1-B43C-1C3027859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33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6139B4D-CAA1-4A8A-988B-50C8DB484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True</a:t>
            </a:r>
          </a:p>
        </p:txBody>
      </p:sp>
      <p:sp>
        <p:nvSpPr>
          <p:cNvPr id="37891" name="Text Box 4">
            <a:extLst>
              <a:ext uri="{FF2B5EF4-FFF2-40B4-BE49-F238E27FC236}">
                <a16:creationId xmlns:a16="http://schemas.microsoft.com/office/drawing/2014/main" id="{568E457E-F95B-48E3-B3B6-2484BB22E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4864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56EB219-204A-477C-89A3-E2D6284B2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610600" cy="21336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Adjournment</a:t>
            </a:r>
          </a:p>
        </p:txBody>
      </p:sp>
      <p:sp>
        <p:nvSpPr>
          <p:cNvPr id="38915" name="Text Box 4">
            <a:extLst>
              <a:ext uri="{FF2B5EF4-FFF2-40B4-BE49-F238E27FC236}">
                <a16:creationId xmlns:a16="http://schemas.microsoft.com/office/drawing/2014/main" id="{66ADAA31-8B9E-49CD-8270-9D67B61FC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7D66251-43F1-42F0-BC98-24B169E7D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Dr. Anita P. Davis</a:t>
            </a:r>
          </a:p>
        </p:txBody>
      </p:sp>
      <p:sp>
        <p:nvSpPr>
          <p:cNvPr id="39939" name="Text Box 4">
            <a:extLst>
              <a:ext uri="{FF2B5EF4-FFF2-40B4-BE49-F238E27FC236}">
                <a16:creationId xmlns:a16="http://schemas.microsoft.com/office/drawing/2014/main" id="{2BD676D0-C5BE-4B91-9A4A-0D07C6154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3E6B9C1-F6D6-40FD-AE2C-D0F175997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Jeffrey Johnson</a:t>
            </a:r>
          </a:p>
        </p:txBody>
      </p:sp>
      <p:sp>
        <p:nvSpPr>
          <p:cNvPr id="40963" name="Text Box 4">
            <a:extLst>
              <a:ext uri="{FF2B5EF4-FFF2-40B4-BE49-F238E27FC236}">
                <a16:creationId xmlns:a16="http://schemas.microsoft.com/office/drawing/2014/main" id="{9346ECA3-DFD3-4714-95E9-97B5D7260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60A0DF1E-99B1-43F5-8FCA-BCED38FD3C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95400"/>
            <a:ext cx="6400800" cy="39624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The Founders of our Fraternity decided that Phi Sigma Pi would be based on a Tripod of three equal ideals: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8CD86F46-3B01-4576-ACB7-BD0D9120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6D62DEA-183E-49C8-AB52-BE5119EA4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Dr. Eldo L. Hendricks</a:t>
            </a:r>
          </a:p>
        </p:txBody>
      </p:sp>
      <p:sp>
        <p:nvSpPr>
          <p:cNvPr id="41987" name="Text Box 4">
            <a:extLst>
              <a:ext uri="{FF2B5EF4-FFF2-40B4-BE49-F238E27FC236}">
                <a16:creationId xmlns:a16="http://schemas.microsoft.com/office/drawing/2014/main" id="{D3F83CF1-1478-452C-8D7B-0FE1D8294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829F7AA-C817-45CE-89D6-980C69583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Dr. C.H. McClure</a:t>
            </a:r>
          </a:p>
        </p:txBody>
      </p:sp>
      <p:sp>
        <p:nvSpPr>
          <p:cNvPr id="43011" name="Text Box 4">
            <a:extLst>
              <a:ext uri="{FF2B5EF4-FFF2-40B4-BE49-F238E27FC236}">
                <a16:creationId xmlns:a16="http://schemas.microsoft.com/office/drawing/2014/main" id="{68C64E16-1AA0-4215-9A6A-F3F3D18F7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410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>
            <a:extLst>
              <a:ext uri="{FF2B5EF4-FFF2-40B4-BE49-F238E27FC236}">
                <a16:creationId xmlns:a16="http://schemas.microsoft.com/office/drawing/2014/main" id="{E1E4FC46-ACF5-4620-BC7B-4DD35CF4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410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44035" name="Text Box 5">
            <a:extLst>
              <a:ext uri="{FF2B5EF4-FFF2-40B4-BE49-F238E27FC236}">
                <a16:creationId xmlns:a16="http://schemas.microsoft.com/office/drawing/2014/main" id="{E6BD79E9-A301-4913-93A2-624D1D1A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82863"/>
            <a:ext cx="6553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Joseph Torchia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320F597-F029-4E84-8969-94C39BC4D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Alcohol and Illegal Substance Policy</a:t>
            </a: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B248DC17-3F24-4115-A96E-486AD5C13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410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F711678-9BC8-4A81-96ED-8D3C0513A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Initiate Pin</a:t>
            </a:r>
          </a:p>
        </p:txBody>
      </p:sp>
      <p:sp>
        <p:nvSpPr>
          <p:cNvPr id="46083" name="Text Box 4">
            <a:extLst>
              <a:ext uri="{FF2B5EF4-FFF2-40B4-BE49-F238E27FC236}">
                <a16:creationId xmlns:a16="http://schemas.microsoft.com/office/drawing/2014/main" id="{707EBD1A-CFB5-4DD3-846E-E834BD0AE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214D757-5037-4118-8DBD-5264A190E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Membership Pin</a:t>
            </a:r>
          </a:p>
        </p:txBody>
      </p:sp>
      <p:sp>
        <p:nvSpPr>
          <p:cNvPr id="47107" name="Text Box 4">
            <a:extLst>
              <a:ext uri="{FF2B5EF4-FFF2-40B4-BE49-F238E27FC236}">
                <a16:creationId xmlns:a16="http://schemas.microsoft.com/office/drawing/2014/main" id="{9A2976E5-8F4E-4BBD-AB0A-A4D1CFDEB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33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E1F669D-6375-441F-8285-38B784855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Shingle</a:t>
            </a:r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A467DCC3-2642-41F8-83BE-CD529916E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334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17CB6AB-A824-440F-AE5D-E8583823D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Mental, physical, emotional</a:t>
            </a: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80610A13-50F6-4751-BFC6-B847B6199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DFF15CF8-9C98-4C6F-A2AE-5ACCB79E1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458200" cy="83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The Grand Chapter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4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732F26D8-2E92-457F-ACF0-D62994E7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10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>
            <a:extLst>
              <a:ext uri="{FF2B5EF4-FFF2-40B4-BE49-F238E27FC236}">
                <a16:creationId xmlns:a16="http://schemas.microsoft.com/office/drawing/2014/main" id="{78DE1A61-2D8D-4AB2-8182-EE789CF1B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410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51203" name="Text Box 5">
            <a:extLst>
              <a:ext uri="{FF2B5EF4-FFF2-40B4-BE49-F238E27FC236}">
                <a16:creationId xmlns:a16="http://schemas.microsoft.com/office/drawing/2014/main" id="{8B63241C-CC9C-49D5-A329-6B4D214CC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8194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delegate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557DE17-9CB4-4C01-A08F-7AE47EF0CC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24000"/>
            <a:ext cx="6400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What year was the Phi Sigma Pi Brothers’ Creed approved by the Grand Chapter?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F39E10DF-E74F-48F8-9E57-75C5E87B5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48F60A7-4768-4E30-ADF4-F4B7182A9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Leadership in Action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45A1742C-49EE-4E3F-B91A-B3ABA89B9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5410200"/>
            <a:ext cx="273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>
            <a:extLst>
              <a:ext uri="{FF2B5EF4-FFF2-40B4-BE49-F238E27FC236}">
                <a16:creationId xmlns:a16="http://schemas.microsoft.com/office/drawing/2014/main" id="{22187F8A-9CE9-4389-8BCE-1C9B073A8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257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53251" name="Text Box 7">
            <a:extLst>
              <a:ext uri="{FF2B5EF4-FFF2-40B4-BE49-F238E27FC236}">
                <a16:creationId xmlns:a16="http://schemas.microsoft.com/office/drawing/2014/main" id="{A2D75378-AE52-4AD4-AD70-2EBD08825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432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HOBY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7DEAF6A-BCEF-45EE-B000-BE1B4159C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Subrosa</a:t>
            </a:r>
          </a:p>
        </p:txBody>
      </p:sp>
      <p:sp>
        <p:nvSpPr>
          <p:cNvPr id="54275" name="Text Box 4">
            <a:extLst>
              <a:ext uri="{FF2B5EF4-FFF2-40B4-BE49-F238E27FC236}">
                <a16:creationId xmlns:a16="http://schemas.microsoft.com/office/drawing/2014/main" id="{DBD19EEF-5984-4254-8C65-8F0B197EC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7E2AE6A-F36C-4DCC-B181-4F7A79EDF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6764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chemeClr val="bg1"/>
                </a:solidFill>
                <a:latin typeface="Verdana" panose="020B0604030504040204" pitchFamily="34" charset="0"/>
              </a:rPr>
              <a:t>True</a:t>
            </a:r>
          </a:p>
        </p:txBody>
      </p:sp>
      <p:sp>
        <p:nvSpPr>
          <p:cNvPr id="55299" name="Text Box 4">
            <a:extLst>
              <a:ext uri="{FF2B5EF4-FFF2-40B4-BE49-F238E27FC236}">
                <a16:creationId xmlns:a16="http://schemas.microsoft.com/office/drawing/2014/main" id="{F89C7CA8-087D-4B1D-A940-0226F6B2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Game board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A73C4F6-4BA7-4710-B410-39DF6BAF9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772400" cy="1981200"/>
          </a:xfrm>
        </p:spPr>
        <p:txBody>
          <a:bodyPr/>
          <a:lstStyle/>
          <a:p>
            <a:pPr eaLnBrk="1" hangingPunct="1"/>
            <a:r>
              <a:rPr lang="en-US" altLang="en-US" sz="7200">
                <a:solidFill>
                  <a:schemeClr val="bg1"/>
                </a:solidFill>
                <a:latin typeface="Verdana" panose="020B0604030504040204" pitchFamily="34" charset="0"/>
              </a:rPr>
              <a:t>Final Jeopardy</a:t>
            </a:r>
          </a:p>
        </p:txBody>
      </p:sp>
      <p:sp>
        <p:nvSpPr>
          <p:cNvPr id="56323" name="Text Box 4">
            <a:extLst>
              <a:ext uri="{FF2B5EF4-FFF2-40B4-BE49-F238E27FC236}">
                <a16:creationId xmlns:a16="http://schemas.microsoft.com/office/drawing/2014/main" id="{9DACD31A-1029-4F66-B7E5-958D974C5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029200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Click here for the question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>
            <a:extLst>
              <a:ext uri="{FF2B5EF4-FFF2-40B4-BE49-F238E27FC236}">
                <a16:creationId xmlns:a16="http://schemas.microsoft.com/office/drawing/2014/main" id="{D725B6BB-818C-4E06-A528-BBD0DF3F9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These are the full lyrics of </a:t>
            </a:r>
            <a:r>
              <a:rPr lang="en-US" altLang="en-US" sz="4400" i="1">
                <a:solidFill>
                  <a:schemeClr val="bg1"/>
                </a:solidFill>
                <a:latin typeface="Verdana" panose="020B0604030504040204" pitchFamily="34" charset="0"/>
              </a:rPr>
              <a:t>Brothers Are We.</a:t>
            </a:r>
          </a:p>
        </p:txBody>
      </p:sp>
      <p:sp>
        <p:nvSpPr>
          <p:cNvPr id="57347" name="Text Box 5">
            <a:extLst>
              <a:ext uri="{FF2B5EF4-FFF2-40B4-BE49-F238E27FC236}">
                <a16:creationId xmlns:a16="http://schemas.microsoft.com/office/drawing/2014/main" id="{DB34DC30-A523-4251-A4CB-5FFF0F71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01E61B0-91FF-4ECD-886C-AF057F2B2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472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Brothers</a:t>
            </a:r>
            <a:r>
              <a:rPr lang="en-US" sz="4000" dirty="0">
                <a:solidFill>
                  <a:schemeClr val="bg1"/>
                </a:solidFill>
                <a:ea typeface="ＭＳ Ｐゴシック" charset="0"/>
                <a:cs typeface="+mj-cs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2ED014D-18E5-4A8B-AB0C-DA04F55F7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43434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Bound by the ties of Friendship,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Bound by the ties of Truth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Ideals to show us service, love, and loyalty.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For you is service, honor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To keep your standard true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Through all the years together,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We pledge our lives to you.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Brothers are We in Phi Sigma Pi.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Knowledge the teacher skill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The means of life.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Fellowship ever, to live or die.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Brothers are we forever,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Verdana" panose="020B0604030504040204" pitchFamily="34" charset="0"/>
              </a:rPr>
              <a:t>Phi Sigma Pi</a:t>
            </a:r>
          </a:p>
        </p:txBody>
      </p:sp>
      <p:sp>
        <p:nvSpPr>
          <p:cNvPr id="58372" name="Rectangle 5">
            <a:extLst>
              <a:ext uri="{FF2B5EF4-FFF2-40B4-BE49-F238E27FC236}">
                <a16:creationId xmlns:a16="http://schemas.microsoft.com/office/drawing/2014/main" id="{AD8A4637-9753-4DAC-B062-8B32E8532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66800"/>
            <a:ext cx="434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180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58373" name="Text Box 6">
            <a:extLst>
              <a:ext uri="{FF2B5EF4-FFF2-40B4-BE49-F238E27FC236}">
                <a16:creationId xmlns:a16="http://schemas.microsoft.com/office/drawing/2014/main" id="{A6EBF2F8-E90C-46D9-8FE6-B53E6BDB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10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  <a:hlinkClick r:id="rId2" action="ppaction://hlinksldjump"/>
              </a:rPr>
              <a:t>Click here to finish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001CA8B-EEFB-4AA7-A924-835A668EC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7200">
                <a:solidFill>
                  <a:schemeClr val="bg1"/>
                </a:solidFill>
                <a:latin typeface="Verdana" panose="020B0604030504040204" pitchFamily="34" charset="0"/>
              </a:rPr>
              <a:t>CONGRATS!!!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77F333C-231F-4C67-9919-68B0F8243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243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7200">
                <a:solidFill>
                  <a:schemeClr val="bg1"/>
                </a:solidFill>
                <a:latin typeface="Verdana" panose="020B0604030504040204" pitchFamily="34" charset="0"/>
              </a:rPr>
              <a:t>Thanks for playing!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8DD6D8E-0770-4123-8170-9A6E3D50A7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981200"/>
            <a:ext cx="7696200" cy="19812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What is the date of Phi Sigma Pi’s founding?</a:t>
            </a:r>
            <a:endParaRPr lang="en-US" altLang="en-US" sz="4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8F23BA5E-7F0E-470A-A291-5F6A7B00B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943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23E0695B-0A24-4CD9-A659-2345233F8B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762000"/>
            <a:ext cx="6400800" cy="3810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Parliamentary procedure ensures that:</a:t>
            </a:r>
          </a:p>
          <a:p>
            <a:pPr marL="742950" indent="-742950" algn="l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Meetings run smoothly</a:t>
            </a:r>
          </a:p>
          <a:p>
            <a:pPr marL="742950" indent="-742950" algn="l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Meetings are purposeful</a:t>
            </a:r>
          </a:p>
          <a:p>
            <a:pPr marL="742950" indent="-742950" algn="l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Meetings finish early</a:t>
            </a:r>
          </a:p>
          <a:p>
            <a:pPr marL="742950" indent="-742950" algn="l" eaLnBrk="1" hangingPunct="1">
              <a:lnSpc>
                <a:spcPct val="80000"/>
              </a:lnSpc>
              <a:buFontTx/>
              <a:buAutoNum type="alphaLcPeriod"/>
              <a:defRPr/>
            </a:pPr>
            <a:r>
              <a:rPr lang="en-US" sz="40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Meetings are necessary</a:t>
            </a: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E9C5C55D-6EDC-4981-A508-7D1F0594B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07B3FF41-54B0-44F5-B6D1-06E31E20A1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"/>
            <a:ext cx="6400800" cy="3810000"/>
          </a:xfrm>
        </p:spPr>
        <p:txBody>
          <a:bodyPr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Verdana" panose="020B0604030504040204" pitchFamily="34" charset="0"/>
              </a:rPr>
              <a:t>______ is used at the annual Grand Chapter Meeting, where Members from each Phi Sigma Pi Chapter can make Fraternity-wide changes.</a:t>
            </a:r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72B32CF5-B0E6-4DE8-943F-F0B6A39C4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DE2CC33B-26CE-48A7-9836-DF2090704F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>
                <a:solidFill>
                  <a:schemeClr val="bg1"/>
                </a:solidFill>
                <a:latin typeface="Verdana" charset="0"/>
                <a:ea typeface="ＭＳ Ｐゴシック" charset="0"/>
                <a:cs typeface="Verdana" charset="0"/>
              </a:rPr>
              <a:t>In a typical agenda, what item usually comes first?</a:t>
            </a:r>
            <a:endParaRPr lang="en-US" sz="4400" dirty="0">
              <a:solidFill>
                <a:schemeClr val="bg1"/>
              </a:solidFill>
              <a:latin typeface="Symbol" charset="0"/>
              <a:ea typeface="ＭＳ Ｐゴシック" charset="0"/>
              <a:cs typeface="+mn-cs"/>
            </a:endParaRP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F026E783-B490-409B-9CBB-3BF2C8463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  <a:hlinkClick r:id="rId2" action="ppaction://hlinksldjump"/>
              </a:rPr>
              <a:t>Answer</a:t>
            </a:r>
            <a:endParaRPr lang="en-US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829</Words>
  <Application>Microsoft Office PowerPoint</Application>
  <PresentationFormat>On-screen Show (4:3)</PresentationFormat>
  <Paragraphs>165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Times New Roman</vt:lpstr>
      <vt:lpstr>MS PGothic</vt:lpstr>
      <vt:lpstr>Arial</vt:lpstr>
      <vt:lpstr>Calibri</vt:lpstr>
      <vt:lpstr>Verdana</vt:lpstr>
      <vt:lpstr>Symbol</vt:lpstr>
      <vt:lpstr>Default Design</vt:lpstr>
      <vt:lpstr>Phi Sigma Pi 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Hendricks, Phillips, McClure</vt:lpstr>
      <vt:lpstr>PowerPoint Presentation</vt:lpstr>
      <vt:lpstr>2015</vt:lpstr>
      <vt:lpstr>PowerPoint Presentation</vt:lpstr>
      <vt:lpstr>a.  Meetings run smoothly</vt:lpstr>
      <vt:lpstr>Robert’s Rules of Order</vt:lpstr>
      <vt:lpstr>Call to Order</vt:lpstr>
      <vt:lpstr>True</vt:lpstr>
      <vt:lpstr>Adjournment</vt:lpstr>
      <vt:lpstr>Dr. Anita P. Davis</vt:lpstr>
      <vt:lpstr>Jeffrey Johnson</vt:lpstr>
      <vt:lpstr>Dr. Eldo L. Hendricks</vt:lpstr>
      <vt:lpstr>Dr. C.H. McClure</vt:lpstr>
      <vt:lpstr>PowerPoint Presentation</vt:lpstr>
      <vt:lpstr>Alcohol and Illegal Substance Policy</vt:lpstr>
      <vt:lpstr>Initiate Pin</vt:lpstr>
      <vt:lpstr>Membership Pin</vt:lpstr>
      <vt:lpstr>Shingle</vt:lpstr>
      <vt:lpstr>Mental, physical, emotional</vt:lpstr>
      <vt:lpstr>PowerPoint Presentation</vt:lpstr>
      <vt:lpstr>PowerPoint Presentation</vt:lpstr>
      <vt:lpstr>Leadership in Action</vt:lpstr>
      <vt:lpstr>PowerPoint Presentation</vt:lpstr>
      <vt:lpstr>Subrosa</vt:lpstr>
      <vt:lpstr>True</vt:lpstr>
      <vt:lpstr>Final Jeopardy</vt:lpstr>
      <vt:lpstr>PowerPoint Presentation</vt:lpstr>
      <vt:lpstr>Brothers Are We</vt:lpstr>
      <vt:lpstr>CONGRATS!!!</vt:lpstr>
    </vt:vector>
  </TitlesOfParts>
  <Company>Eastern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Housing</dc:creator>
  <cp:lastModifiedBy>Meaghan Kauffman</cp:lastModifiedBy>
  <cp:revision>32</cp:revision>
  <dcterms:created xsi:type="dcterms:W3CDTF">2005-09-27T03:40:39Z</dcterms:created>
  <dcterms:modified xsi:type="dcterms:W3CDTF">2018-08-06T19:56:13Z</dcterms:modified>
</cp:coreProperties>
</file>